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72"/>
  </p:notesMasterIdLst>
  <p:handoutMasterIdLst>
    <p:handoutMasterId r:id="rId73"/>
  </p:handoutMasterIdLst>
  <p:sldIdLst>
    <p:sldId id="306" r:id="rId5"/>
    <p:sldId id="446" r:id="rId6"/>
    <p:sldId id="421" r:id="rId7"/>
    <p:sldId id="422" r:id="rId8"/>
    <p:sldId id="423" r:id="rId9"/>
    <p:sldId id="425" r:id="rId10"/>
    <p:sldId id="426" r:id="rId11"/>
    <p:sldId id="427" r:id="rId12"/>
    <p:sldId id="428" r:id="rId13"/>
    <p:sldId id="429" r:id="rId14"/>
    <p:sldId id="430" r:id="rId15"/>
    <p:sldId id="431" r:id="rId16"/>
    <p:sldId id="432" r:id="rId17"/>
    <p:sldId id="434" r:id="rId18"/>
    <p:sldId id="433" r:id="rId19"/>
    <p:sldId id="435" r:id="rId20"/>
    <p:sldId id="436" r:id="rId21"/>
    <p:sldId id="439" r:id="rId22"/>
    <p:sldId id="440" r:id="rId23"/>
    <p:sldId id="441" r:id="rId24"/>
    <p:sldId id="443" r:id="rId25"/>
    <p:sldId id="442" r:id="rId26"/>
    <p:sldId id="444" r:id="rId27"/>
    <p:sldId id="445" r:id="rId28"/>
    <p:sldId id="294" r:id="rId29"/>
    <p:sldId id="314" r:id="rId30"/>
    <p:sldId id="396" r:id="rId31"/>
    <p:sldId id="397" r:id="rId32"/>
    <p:sldId id="398" r:id="rId33"/>
    <p:sldId id="400" r:id="rId34"/>
    <p:sldId id="401" r:id="rId35"/>
    <p:sldId id="402" r:id="rId36"/>
    <p:sldId id="403" r:id="rId37"/>
    <p:sldId id="404" r:id="rId38"/>
    <p:sldId id="405" r:id="rId39"/>
    <p:sldId id="407" r:id="rId40"/>
    <p:sldId id="406" r:id="rId41"/>
    <p:sldId id="399" r:id="rId42"/>
    <p:sldId id="408" r:id="rId43"/>
    <p:sldId id="409" r:id="rId44"/>
    <p:sldId id="411" r:id="rId45"/>
    <p:sldId id="410" r:id="rId46"/>
    <p:sldId id="412" r:id="rId47"/>
    <p:sldId id="413" r:id="rId48"/>
    <p:sldId id="414" r:id="rId49"/>
    <p:sldId id="415" r:id="rId50"/>
    <p:sldId id="416" r:id="rId51"/>
    <p:sldId id="417" r:id="rId52"/>
    <p:sldId id="418" r:id="rId53"/>
    <p:sldId id="419" r:id="rId54"/>
    <p:sldId id="420" r:id="rId55"/>
    <p:sldId id="448" r:id="rId56"/>
    <p:sldId id="449" r:id="rId57"/>
    <p:sldId id="447" r:id="rId58"/>
    <p:sldId id="450" r:id="rId59"/>
    <p:sldId id="451" r:id="rId60"/>
    <p:sldId id="452" r:id="rId61"/>
    <p:sldId id="453" r:id="rId62"/>
    <p:sldId id="454" r:id="rId63"/>
    <p:sldId id="455" r:id="rId64"/>
    <p:sldId id="456" r:id="rId65"/>
    <p:sldId id="457" r:id="rId66"/>
    <p:sldId id="458" r:id="rId67"/>
    <p:sldId id="459" r:id="rId68"/>
    <p:sldId id="460" r:id="rId69"/>
    <p:sldId id="312" r:id="rId70"/>
    <p:sldId id="394" r:id="rId71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ema Uygulanmış Stil 1 - Vurgu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025" autoAdjust="0"/>
  </p:normalViewPr>
  <p:slideViewPr>
    <p:cSldViewPr snapToGrid="0">
      <p:cViewPr varScale="1">
        <p:scale>
          <a:sx n="74" d="100"/>
          <a:sy n="74" d="100"/>
        </p:scale>
        <p:origin x="1042" y="5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78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3D540216-9055-4C93-87A4-D0531F063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98AA5119-4B0E-448B-AC3C-D056BBBC97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6ADF-3EC2-4D6F-9F7F-1F88E3288139}" type="datetime1">
              <a:rPr lang="tr-TR" smtClean="0"/>
              <a:t>19.12.2023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487CF48-2790-4843-BDF8-2D1DCCB4B3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8CE5D44-D9F9-426F-84AB-A62A927CA2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90FA1-7FBD-4C37-BCAF-01F3D049D1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56621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A214D3A-912A-4866-90B4-0232CEDB2416}" type="datetime1">
              <a:rPr lang="tr-TR" noProof="0" smtClean="0"/>
              <a:t>19.12.2023</a:t>
            </a:fld>
            <a:endParaRPr lang="tr-TR" noProof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3263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2978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23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0590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1643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03006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8251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5213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0383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4103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651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6253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7324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5684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1087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4957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3798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1763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1903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50752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5007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7186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5654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67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9906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7665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1208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7469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05488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96074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552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</p:txBody>
      </p: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5" name="Metin Yer Tutucusu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7" name="İçerik Yer Tutucusu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tr-TR" noProof="0"/>
              <a:t>Başlık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kdörtgen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3" name="Resim Yer Tutucusu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0" name="Resim Yer Tutucusu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1" name="Resim Yer Tutucusu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Yalnızca Başlı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sim Yer Tutucusu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2" name="Resim Yer Tutucusu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1" name="Resim Yer Tutucusu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0" name="Resim Yer Tutucusu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cxnSp>
        <p:nvCxnSpPr>
          <p:cNvPr id="14" name="Düz Bağlayıcı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Yer Tutucusu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6" name="Düz Bağlayıcı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5" name="Düz Bağlayıcı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03.09.20XX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2 Slay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Yalnızca Başlı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sim Yer Tutucusu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Başlık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14" name="Düz Bağlayıcı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Yer Tutucusu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sim Yer Tutucusu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tr-TR" noProof="0"/>
              <a:t>Esas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ölüm Üst Bilgisi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kdörtgen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3" name="Resim Yer Tutucusu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Başlık ve İçeri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Başlık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tr-TR" noProof="0"/>
              <a:t>03.09.20XX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eep-learning-turkiye/python-ile-bulan%C4%B1k-mant%C4%B1k-modellemesi-74459dc2730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uraysonugur.aku.edu.tr/wp-content/uploads/sites/11/2018/02/BMK-Ders-2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tr-TR" sz="5400" spc="400" dirty="0">
                <a:solidFill>
                  <a:schemeClr val="bg1"/>
                </a:solidFill>
              </a:rPr>
              <a:t>BULANIK MANTIK</a:t>
            </a: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tr-TR" dirty="0"/>
              <a:t>Doçent Dr. Abdulkadir KARACI</a:t>
            </a:r>
            <a:endParaRPr lang="tr-TR" sz="2000" dirty="0">
              <a:solidFill>
                <a:schemeClr val="bg1"/>
              </a:solidFill>
            </a:endParaRPr>
          </a:p>
          <a:p>
            <a:pPr rtl="0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Durulaştırma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10</a:t>
            </a:fld>
            <a:endParaRPr lang="tr-TR" noProof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57FA5937-B40C-38B1-F12E-A85A74789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53"/>
          <a:stretch/>
        </p:blipFill>
        <p:spPr bwMode="auto">
          <a:xfrm>
            <a:off x="1386110" y="1105256"/>
            <a:ext cx="9419780" cy="49072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6654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Durulaştırma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Hız(</a:t>
            </a:r>
            <a:r>
              <a:rPr lang="tr-TR" sz="2400" dirty="0" err="1"/>
              <a:t>centroid</a:t>
            </a:r>
            <a:r>
              <a:rPr lang="tr-TR" sz="2400" dirty="0"/>
              <a:t>)= 602.81</a:t>
            </a:r>
          </a:p>
          <a:p>
            <a:r>
              <a:rPr lang="tr-TR" sz="2400" dirty="0"/>
              <a:t>Hız(</a:t>
            </a:r>
            <a:r>
              <a:rPr lang="tr-TR" sz="2400" dirty="0" err="1"/>
              <a:t>bisector</a:t>
            </a:r>
            <a:r>
              <a:rPr lang="tr-TR" sz="2400" dirty="0"/>
              <a:t>)= 642.19</a:t>
            </a:r>
          </a:p>
          <a:p>
            <a:r>
              <a:rPr lang="tr-TR" sz="2400" dirty="0"/>
              <a:t>Hız(</a:t>
            </a:r>
            <a:r>
              <a:rPr lang="tr-TR" sz="2400" dirty="0" err="1"/>
              <a:t>mom</a:t>
            </a:r>
            <a:r>
              <a:rPr lang="tr-TR" sz="2400" dirty="0"/>
              <a:t>)= 737.5</a:t>
            </a:r>
          </a:p>
          <a:p>
            <a:r>
              <a:rPr lang="tr-TR" sz="2400" dirty="0"/>
              <a:t>Hız(</a:t>
            </a:r>
            <a:r>
              <a:rPr lang="tr-TR" sz="2400" dirty="0" err="1"/>
              <a:t>lom</a:t>
            </a:r>
            <a:r>
              <a:rPr lang="tr-TR" sz="2400" dirty="0"/>
              <a:t>)= 900</a:t>
            </a:r>
          </a:p>
          <a:p>
            <a:r>
              <a:rPr lang="tr-TR" sz="2400" dirty="0"/>
              <a:t>Hız(som)= 575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11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161E4D3-5C28-E7B3-20D4-50698FCC4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21" y="3157559"/>
            <a:ext cx="11467076" cy="3190009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ACF7A369-8FA1-3598-6E0B-60737C9D3556}"/>
              </a:ext>
            </a:extLst>
          </p:cNvPr>
          <p:cNvSpPr txBox="1"/>
          <p:nvPr/>
        </p:nvSpPr>
        <p:spPr>
          <a:xfrm rot="5400000">
            <a:off x="6804122" y="5518635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b="1" dirty="0"/>
              <a:t>SOM</a:t>
            </a:r>
            <a:endParaRPr lang="tr-TR" sz="2400" b="1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872226E8-1442-9950-5609-04676F522EDB}"/>
              </a:ext>
            </a:extLst>
          </p:cNvPr>
          <p:cNvSpPr txBox="1"/>
          <p:nvPr/>
        </p:nvSpPr>
        <p:spPr>
          <a:xfrm rot="5400000">
            <a:off x="6971492" y="4050742"/>
            <a:ext cx="8707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b="1" dirty="0"/>
              <a:t>CENTROİD</a:t>
            </a:r>
            <a:endParaRPr lang="tr-TR" sz="1400" b="1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FC764263-1D77-1663-99AD-08609737F000}"/>
              </a:ext>
            </a:extLst>
          </p:cNvPr>
          <p:cNvSpPr txBox="1"/>
          <p:nvPr/>
        </p:nvSpPr>
        <p:spPr>
          <a:xfrm rot="5400000">
            <a:off x="7347199" y="50011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b="1" dirty="0"/>
              <a:t>BISECTOR</a:t>
            </a:r>
            <a:endParaRPr lang="tr-TR" sz="2400" b="1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C70019B4-715D-F4C7-4726-06E6931003E0}"/>
              </a:ext>
            </a:extLst>
          </p:cNvPr>
          <p:cNvSpPr txBox="1"/>
          <p:nvPr/>
        </p:nvSpPr>
        <p:spPr>
          <a:xfrm rot="5400000">
            <a:off x="8339531" y="4740537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b="1" dirty="0"/>
              <a:t>MOM</a:t>
            </a:r>
            <a:endParaRPr lang="tr-TR" sz="2400" b="1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79250835-26BA-3293-96F7-FF73C06F65CC}"/>
              </a:ext>
            </a:extLst>
          </p:cNvPr>
          <p:cNvSpPr txBox="1"/>
          <p:nvPr/>
        </p:nvSpPr>
        <p:spPr>
          <a:xfrm rot="5400000">
            <a:off x="9977094" y="4740536"/>
            <a:ext cx="4908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b="1" dirty="0"/>
              <a:t>LOM</a:t>
            </a:r>
            <a:endParaRPr lang="tr-TR" sz="2400" b="1" dirty="0"/>
          </a:p>
        </p:txBody>
      </p:sp>
    </p:spTree>
    <p:extLst>
      <p:ext uri="{BB962C8B-B14F-4D97-AF65-F5344CB8AC3E}">
        <p14:creationId xmlns:p14="http://schemas.microsoft.com/office/powerpoint/2010/main" val="2614899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Kütüphaneler </a:t>
            </a:r>
            <a:r>
              <a:rPr lang="tr-TR" sz="2400" dirty="0" err="1"/>
              <a:t>import</a:t>
            </a:r>
            <a:r>
              <a:rPr lang="tr-TR" sz="2400" dirty="0"/>
              <a:t> edilmelidir. </a:t>
            </a:r>
            <a:r>
              <a:rPr lang="tr-TR" sz="2400" dirty="0" err="1"/>
              <a:t>Skfuzzy</a:t>
            </a:r>
            <a:r>
              <a:rPr lang="tr-TR" sz="2400" dirty="0"/>
              <a:t> kütüphanesi kullanılarak bulanık mantık karar sistemi oluşturulmuştur.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12</a:t>
            </a:fld>
            <a:endParaRPr lang="tr-TR" noProof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8903B022-4415-910B-39B6-246A76A41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141" y="2166269"/>
            <a:ext cx="4895850" cy="168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63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Değişkenler ve evrensel kümler oluşturuluyor.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13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CB2C03B-131D-14D0-FDE7-38B110A7A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434" y="1691554"/>
            <a:ext cx="9651852" cy="214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02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Sıcaklık giriş değişkeni için 2 adet bulanık küme tanımlanıyor ve ekrana çizdiriliyor. </a:t>
            </a:r>
          </a:p>
          <a:p>
            <a:r>
              <a:rPr lang="tr-TR" sz="2400" b="1" dirty="0" err="1"/>
              <a:t>mf.trapmf</a:t>
            </a:r>
            <a:r>
              <a:rPr lang="tr-TR" sz="2400" b="1" dirty="0"/>
              <a:t>: </a:t>
            </a:r>
            <a:r>
              <a:rPr lang="tr-TR" sz="2400" dirty="0"/>
              <a:t>yamuk üyelik fonksiyonu. </a:t>
            </a:r>
          </a:p>
          <a:p>
            <a:r>
              <a:rPr lang="tr-TR" sz="2400" b="1" dirty="0" err="1"/>
              <a:t>mf.trimf:</a:t>
            </a:r>
            <a:r>
              <a:rPr lang="tr-TR" sz="2400" dirty="0" err="1"/>
              <a:t>Üçgen</a:t>
            </a:r>
            <a:r>
              <a:rPr lang="tr-TR" sz="2400" dirty="0"/>
              <a:t> üyelik fonksiyonu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14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F2EA674-F711-15D8-73C5-7AD87DA7A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99" y="2811896"/>
            <a:ext cx="8967355" cy="28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36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Sıcaklık değişimi giriş değişkeni için 3 adet bulanık küme tanımlanıyor ve ekrana çizdiriliyor. </a:t>
            </a:r>
          </a:p>
          <a:p>
            <a:r>
              <a:rPr lang="tr-TR" sz="2400" b="1" dirty="0" err="1"/>
              <a:t>mf.trapmf</a:t>
            </a:r>
            <a:r>
              <a:rPr lang="tr-TR" sz="2400" b="1" dirty="0"/>
              <a:t>: </a:t>
            </a:r>
            <a:r>
              <a:rPr lang="tr-TR" sz="2400" dirty="0"/>
              <a:t>yamuk üyelik fonksiyonu. </a:t>
            </a:r>
          </a:p>
          <a:p>
            <a:r>
              <a:rPr lang="tr-TR" sz="2400" b="1" dirty="0" err="1"/>
              <a:t>mf.trimf:</a:t>
            </a:r>
            <a:r>
              <a:rPr lang="tr-TR" sz="2400" dirty="0" err="1"/>
              <a:t>Üçgen</a:t>
            </a:r>
            <a:r>
              <a:rPr lang="tr-TR" sz="2400" dirty="0"/>
              <a:t> üyelik fonksiyonu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15</a:t>
            </a:fld>
            <a:endParaRPr lang="tr-TR" noProof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D528E81-F998-6C25-98AC-CA6A624D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46" y="2656455"/>
            <a:ext cx="9240982" cy="369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04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Motor Hızı çıkış değişkeni için 3 adet bulanık küme tanımlanıyor ve ekrana çizdiriliyor.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16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1A14DB4-B485-6693-028A-37EC6ABCF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0" y="2143125"/>
            <a:ext cx="9478145" cy="323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92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 err="1"/>
              <a:t>fuzz.interp_membership</a:t>
            </a:r>
            <a:r>
              <a:rPr lang="tr-TR" sz="2400" dirty="0"/>
              <a:t> metodu sıcaklık giriş değişkeninin </a:t>
            </a:r>
            <a:r>
              <a:rPr lang="tr-TR" sz="2400" dirty="0" err="1"/>
              <a:t>low</a:t>
            </a:r>
            <a:r>
              <a:rPr lang="tr-TR" sz="2400" dirty="0"/>
              <a:t> ve </a:t>
            </a:r>
            <a:r>
              <a:rPr lang="tr-TR" sz="2400" dirty="0" err="1"/>
              <a:t>med</a:t>
            </a:r>
            <a:r>
              <a:rPr lang="tr-TR" sz="2400" dirty="0"/>
              <a:t> kümelerine üyelik derecesini hesaplar.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17</a:t>
            </a:fld>
            <a:endParaRPr lang="tr-TR" noProof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1D036E7-7CDB-5885-FD97-69442F8F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823" y="1825767"/>
            <a:ext cx="8527413" cy="120987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3771F56-D7D1-7DD6-2B54-9D99A304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70" y="3242180"/>
            <a:ext cx="10064230" cy="97154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53A4AFE-C63F-69A2-1619-104F6E44A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73" y="4404878"/>
            <a:ext cx="11324172" cy="173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27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 err="1"/>
              <a:t>fuzz.interp_membership</a:t>
            </a:r>
            <a:r>
              <a:rPr lang="tr-TR" sz="2400" dirty="0"/>
              <a:t> metodu sıcaklık değişimi giriş değişkeninin </a:t>
            </a:r>
            <a:r>
              <a:rPr lang="tr-TR" sz="2400" dirty="0" err="1"/>
              <a:t>low,medium</a:t>
            </a:r>
            <a:r>
              <a:rPr lang="tr-TR" sz="2400" dirty="0"/>
              <a:t> ve </a:t>
            </a:r>
            <a:r>
              <a:rPr lang="tr-TR" sz="2400" dirty="0" err="1"/>
              <a:t>high</a:t>
            </a:r>
            <a:r>
              <a:rPr lang="tr-TR" sz="2400" dirty="0"/>
              <a:t> kümelerine üyelik derecelerini hesaplar.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18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916CE26-C11C-582E-CF5F-8CD11ED4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25" y="1927947"/>
            <a:ext cx="10209750" cy="104385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098B5FB-D012-F10B-D0FE-AB63CFD4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80" y="3257117"/>
            <a:ext cx="9686493" cy="22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22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Her bir kural için öncül çıkış hesaplanıp (ve olduğu için </a:t>
            </a:r>
            <a:r>
              <a:rPr lang="tr-TR" sz="2400" dirty="0" err="1"/>
              <a:t>minumum</a:t>
            </a:r>
            <a:r>
              <a:rPr lang="tr-TR" sz="2400" dirty="0"/>
              <a:t> alınır) bu öncül çıkış, çıkış kümesine </a:t>
            </a:r>
            <a:r>
              <a:rPr lang="tr-TR" sz="2400" dirty="0" err="1"/>
              <a:t>mamdaniye</a:t>
            </a:r>
            <a:r>
              <a:rPr lang="tr-TR" sz="2400" dirty="0"/>
              <a:t> göre (</a:t>
            </a:r>
            <a:r>
              <a:rPr lang="tr-TR" sz="2400" dirty="0" err="1"/>
              <a:t>minumum</a:t>
            </a:r>
            <a:r>
              <a:rPr lang="tr-TR" sz="2400" dirty="0"/>
              <a:t> alınarak) uygulanıyor. Sonuç olarak rule1, rule2, rule3 ve rule4 içinde tüm evrensel küme için </a:t>
            </a:r>
            <a:r>
              <a:rPr lang="tr-TR" sz="2400" dirty="0" err="1"/>
              <a:t>mamdaniye</a:t>
            </a:r>
            <a:r>
              <a:rPr lang="tr-TR" sz="2400" dirty="0"/>
              <a:t> göre hesaplanan üyelik dereceleri bulunur.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19</a:t>
            </a:fld>
            <a:endParaRPr lang="tr-TR" noProof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31D2FE3-5BAD-6BDB-869D-742C65FAF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43" y="3029817"/>
            <a:ext cx="9455086" cy="183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8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66FF8F5-D0CB-68CC-5F86-1E602CE7B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35EC097-B662-DB9B-F23B-5BFB7F944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2</a:t>
            </a:fld>
            <a:endParaRPr lang="tr-TR" noProof="0"/>
          </a:p>
        </p:txBody>
      </p:sp>
      <p:sp>
        <p:nvSpPr>
          <p:cNvPr id="6" name="Başlık 3">
            <a:extLst>
              <a:ext uri="{FF2B5EF4-FFF2-40B4-BE49-F238E27FC236}">
                <a16:creationId xmlns:a16="http://schemas.microsoft.com/office/drawing/2014/main" id="{DD422265-2268-31AF-C9C2-EEA17AAF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9700"/>
            <a:ext cx="10515600" cy="610821"/>
          </a:xfrm>
        </p:spPr>
        <p:txBody>
          <a:bodyPr rtlCol="0">
            <a:noAutofit/>
          </a:bodyPr>
          <a:lstStyle/>
          <a:p>
            <a:pPr rtl="0"/>
            <a:r>
              <a:rPr lang="tr-TR" sz="2800" dirty="0"/>
              <a:t>Bölüm 6 : ÖRNEKLER</a:t>
            </a:r>
          </a:p>
        </p:txBody>
      </p:sp>
    </p:spTree>
    <p:extLst>
      <p:ext uri="{BB962C8B-B14F-4D97-AF65-F5344CB8AC3E}">
        <p14:creationId xmlns:p14="http://schemas.microsoft.com/office/powerpoint/2010/main" val="1015809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Her bir kural için elde edilen çıkış kümeleri ekrana çizdiriliyor.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20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C1F7E88-75BE-4700-3F6F-67A668D96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89" y="1627475"/>
            <a:ext cx="10376011" cy="24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0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Maksimum alınarak kurallardan elde edilen çıkış kümeleri birleştiriliyor ve ekrana çizdiriliyor.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21</a:t>
            </a:fld>
            <a:endParaRPr lang="tr-TR" noProof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E49A353-5514-04A5-175C-33D8DD3C0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20" y="1837892"/>
            <a:ext cx="10483258" cy="318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18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22</a:t>
            </a:fld>
            <a:endParaRPr lang="tr-TR" noProof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6DD9C241-F945-43C7-F015-4FBD701F1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589" y="770206"/>
            <a:ext cx="8660822" cy="56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53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r>
              <a:rPr lang="tr-TR" sz="2400" dirty="0"/>
              <a:t>Elde edilen durulanmış değerle </a:t>
            </a:r>
            <a:r>
              <a:rPr lang="tr-TR" sz="2400" dirty="0" err="1"/>
              <a:t>plot</a:t>
            </a:r>
            <a:r>
              <a:rPr lang="tr-TR" sz="2400" dirty="0"/>
              <a:t> üzerinde çizgi olarak gösteriliyor.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23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0BDA344-A516-4696-EEEE-D667905F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05" y="1649556"/>
            <a:ext cx="9117157" cy="307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6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Örnek-4 Kodlar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24</a:t>
            </a:fld>
            <a:endParaRPr lang="tr-TR" noProof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59CDE51-E9DB-B525-4C8F-0DFB4F27B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1" y="1393248"/>
            <a:ext cx="10733617" cy="138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14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25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1552"/>
            <a:ext cx="10515600" cy="4895850"/>
          </a:xfrm>
        </p:spPr>
        <p:txBody>
          <a:bodyPr>
            <a:normAutofit/>
          </a:bodyPr>
          <a:lstStyle/>
          <a:p>
            <a:pPr algn="just">
              <a:lnSpc>
                <a:spcPts val="23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Örnek 1:</a:t>
            </a:r>
            <a:r>
              <a:rPr lang="tr-TR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İkinci el bir aracın fiyatını tahmin etmek için kullanılan bir bulanık sistemi</a:t>
            </a: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Örnek-1-Ornek1.py (https://github.com/akaraci/Bulanik_Mantik)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26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717"/>
            <a:ext cx="10515600" cy="4578311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İkinci el bir aracın fiyatını tahmin etmek için kullanılan bir bulanık sistem taslayalım.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iki adet giriş parametresine sahip olsun. Bunlar araç modeli ve aracın kilometresi olsun.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Çıkış parametresi aracın fiyatı olmaktadır.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Giriş parametrelerinin aralık değerleri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• Model için [2002-2012]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• Km için [0-100.000]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Çıkış parametresinin aralık değerleri </a:t>
            </a:r>
          </a:p>
          <a:p>
            <a:pPr lvl="2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Fiyat İçin [0-40.000] </a:t>
            </a:r>
          </a:p>
        </p:txBody>
      </p:sp>
    </p:spTree>
    <p:extLst>
      <p:ext uri="{BB962C8B-B14F-4D97-AF65-F5344CB8AC3E}">
        <p14:creationId xmlns:p14="http://schemas.microsoft.com/office/powerpoint/2010/main" val="3106277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27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için kullanılan üyelik fonksiyonları aşağıdaki gibidir.</a:t>
            </a:r>
          </a:p>
        </p:txBody>
      </p:sp>
      <p:pic>
        <p:nvPicPr>
          <p:cNvPr id="2" name="İçerik Yer Tutucusu 4">
            <a:extLst>
              <a:ext uri="{FF2B5EF4-FFF2-40B4-BE49-F238E27FC236}">
                <a16:creationId xmlns:a16="http://schemas.microsoft.com/office/drawing/2014/main" id="{FA91A9DC-5AF8-FCB0-225F-53D7EBBC0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81" y="1964963"/>
            <a:ext cx="8613902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86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28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Kural tabanındaki bulanık kurallar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Kural I: Eğer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düşük 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kilometresi yüksek 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 O halde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 fiyatı düşüktür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Kural 2: Eğer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orta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kilometresi orta 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 O halde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 fiyatı ortadır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Kural 3: Eğer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yüksek 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kilometresi düşük 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 O halde </a:t>
            </a:r>
            <a:r>
              <a:rPr lang="tr-TR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araç fiyatı yüksektir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 model ve 25 bin kilometrede olan bir aracın fiyatının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Mamdani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çıkarım yöntemi kullanılarak tahmin edelim. </a:t>
            </a:r>
          </a:p>
        </p:txBody>
      </p:sp>
    </p:spTree>
    <p:extLst>
      <p:ext uri="{BB962C8B-B14F-4D97-AF65-F5344CB8AC3E}">
        <p14:creationId xmlns:p14="http://schemas.microsoft.com/office/powerpoint/2010/main" val="1211460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29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35AE394-F983-39AF-6478-F5F1E44C9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791" y="241300"/>
            <a:ext cx="8751034" cy="62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04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6378EE-E779-59AC-8AE1-A0A6AC696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6930"/>
          </a:xfrm>
        </p:spPr>
        <p:txBody>
          <a:bodyPr>
            <a:normAutofit fontScale="90000"/>
          </a:bodyPr>
          <a:lstStyle/>
          <a:p>
            <a:r>
              <a:rPr lang="tr-TR" sz="3600" dirty="0"/>
              <a:t>Örnek-4: Havalandırma Sistemi (Ornek-4.py)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AAB1C3E-FBE5-E355-0AAE-ACFBF0EF8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3</a:t>
            </a:fld>
            <a:endParaRPr lang="tr-TR" noProof="0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E8B2F7A2-6DD5-9A37-28E3-FB142F898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44"/>
          <a:stretch/>
        </p:blipFill>
        <p:spPr>
          <a:xfrm>
            <a:off x="1090799" y="974995"/>
            <a:ext cx="10172946" cy="5258415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3AADE48B-AC1F-0923-45A8-2E10442CA355}"/>
              </a:ext>
            </a:extLst>
          </p:cNvPr>
          <p:cNvSpPr txBox="1"/>
          <p:nvPr/>
        </p:nvSpPr>
        <p:spPr>
          <a:xfrm>
            <a:off x="1444336" y="2691244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0.25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6EBEEE4A-8D85-9A51-C443-E75570674AA3}"/>
              </a:ext>
            </a:extLst>
          </p:cNvPr>
          <p:cNvSpPr txBox="1"/>
          <p:nvPr/>
        </p:nvSpPr>
        <p:spPr>
          <a:xfrm>
            <a:off x="1444336" y="2178769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0.5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9FF70E27-A7F0-0752-1EBC-D8C9EA9EC3EB}"/>
              </a:ext>
            </a:extLst>
          </p:cNvPr>
          <p:cNvSpPr txBox="1"/>
          <p:nvPr/>
        </p:nvSpPr>
        <p:spPr>
          <a:xfrm>
            <a:off x="1487617" y="381904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1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51B227CB-AC8D-1963-A16E-008967C9B4B6}"/>
              </a:ext>
            </a:extLst>
          </p:cNvPr>
          <p:cNvSpPr txBox="1"/>
          <p:nvPr/>
        </p:nvSpPr>
        <p:spPr>
          <a:xfrm>
            <a:off x="1495363" y="4772312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0.5</a:t>
            </a:r>
          </a:p>
        </p:txBody>
      </p:sp>
      <p:sp>
        <p:nvSpPr>
          <p:cNvPr id="14" name="Başlık 1">
            <a:extLst>
              <a:ext uri="{FF2B5EF4-FFF2-40B4-BE49-F238E27FC236}">
                <a16:creationId xmlns:a16="http://schemas.microsoft.com/office/drawing/2014/main" id="{07445CB5-8C70-97A3-B541-73990391B5A6}"/>
              </a:ext>
            </a:extLst>
          </p:cNvPr>
          <p:cNvSpPr txBox="1">
            <a:spLocks/>
          </p:cNvSpPr>
          <p:nvPr/>
        </p:nvSpPr>
        <p:spPr>
          <a:xfrm>
            <a:off x="1495363" y="6339619"/>
            <a:ext cx="10515600" cy="486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400" dirty="0"/>
              <a:t>Giriş: Sıcaklık=35, Sıcaklık Değişimi=1</a:t>
            </a:r>
          </a:p>
        </p:txBody>
      </p:sp>
    </p:spTree>
    <p:extLst>
      <p:ext uri="{BB962C8B-B14F-4D97-AF65-F5344CB8AC3E}">
        <p14:creationId xmlns:p14="http://schemas.microsoft.com/office/powerpoint/2010/main" val="1363492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006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Örnek-1-Python Kodları (Ornek1.py)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30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38EE999-9F5D-73D7-41A2-D7E52732B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97" y="1048787"/>
            <a:ext cx="7733267" cy="522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77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006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Örnek-1-Python Kodları (Ornek1.py)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31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D308EF1-824D-05A6-67D3-639A83EC8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05" y="1101148"/>
            <a:ext cx="8019974" cy="535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96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006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Örnek-1-Python Kodları (Ornek1.py)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32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E7F789E-06C1-3995-863D-3139A9CDC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78" y="927099"/>
            <a:ext cx="8805171" cy="567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07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006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Örnek-1-Python Kodları (Ornek1.py)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33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A706BF0-4082-E9BA-7444-B3EA797D9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8162" y="1322243"/>
            <a:ext cx="8771648" cy="3945948"/>
          </a:xfrm>
        </p:spPr>
      </p:pic>
    </p:spTree>
    <p:extLst>
      <p:ext uri="{BB962C8B-B14F-4D97-AF65-F5344CB8AC3E}">
        <p14:creationId xmlns:p14="http://schemas.microsoft.com/office/powerpoint/2010/main" val="2865890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006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Örnek-1-Python Kodları (Ornek1.py)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34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DE1508-F1D0-41D3-9BC2-9A4DE165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B3881DC-C59A-C716-C392-7308C9C2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06" y="1825625"/>
            <a:ext cx="10611576" cy="13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95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006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Örnek-1-Python Kodları (Ornek1.py)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35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DE1508-F1D0-41D3-9BC2-9A4DE165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D510E67-C20F-E677-3301-EEBEECBDC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704" y="1089563"/>
            <a:ext cx="8356496" cy="490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94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Örnek-1-Python Kodları (Ornek1.py)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36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5C47726-12DD-6740-CD5C-B243B1EA8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1134" y="568892"/>
            <a:ext cx="4741937" cy="6152583"/>
          </a:xfrm>
        </p:spPr>
      </p:pic>
    </p:spTree>
    <p:extLst>
      <p:ext uri="{BB962C8B-B14F-4D97-AF65-F5344CB8AC3E}">
        <p14:creationId xmlns:p14="http://schemas.microsoft.com/office/powerpoint/2010/main" val="3275662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006"/>
            <a:ext cx="10515600" cy="610821"/>
          </a:xfrm>
        </p:spPr>
        <p:txBody>
          <a:bodyPr rtlCol="0">
            <a:noAutofit/>
          </a:bodyPr>
          <a:lstStyle/>
          <a:p>
            <a:pPr rtl="0"/>
            <a:r>
              <a:rPr lang="tr-TR" sz="3200" dirty="0"/>
              <a:t>Örnek-1-Python Kodları (Ornek1_defuzzyfication_example) (İnceleyelim)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37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DE1508-F1D0-41D3-9BC2-9A4DE165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3D3072-19A1-BEE1-3109-1D4E285A9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261196"/>
            <a:ext cx="6678023" cy="491576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68A360EB-9F40-A13A-3617-FD9396339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422" y="1261196"/>
            <a:ext cx="53530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09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Örnek-1 (Ödev)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38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Ornek-1.py’deki kodları optimize edin. Tekrarlayan işlemler için fonksiyon yazarak kodları kısaltın. (Ornek-1_optimize.py (siz çözükten sonra cevap </a:t>
            </a:r>
            <a:r>
              <a:rPr lang="tr-TR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github’a</a:t>
            </a:r>
            <a:r>
              <a:rPr lang="tr-T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yüklenecektir))</a:t>
            </a:r>
          </a:p>
        </p:txBody>
      </p:sp>
    </p:spTree>
    <p:extLst>
      <p:ext uri="{BB962C8B-B14F-4D97-AF65-F5344CB8AC3E}">
        <p14:creationId xmlns:p14="http://schemas.microsoft.com/office/powerpoint/2010/main" val="3716127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Örnek-2 ()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39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48958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'Bahşiş verme problemi' yaygın olarak, bulanık mantık ilkelerinin kompakt, sezgisel bir uzman kurallar kümesinden karmaşık davranışlar üretme gücünü göstermek için sıklıkla kullanılır.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restoranda nasıl bahşiş vermeyi seçebileceğinizi modelleyen bir bulanık kontrol sistemi oluşturalım. Bahşiş verirken, 0 ile 10 arasında derecelendirilen hizmet ve yemek kalitesini göz önünde bulundurursunuz. Bunu, 0 ile %25 arasında bir bahşiş bırakmak için kullanırsınız.</a:t>
            </a:r>
          </a:p>
        </p:txBody>
      </p:sp>
    </p:spTree>
    <p:extLst>
      <p:ext uri="{BB962C8B-B14F-4D97-AF65-F5344CB8AC3E}">
        <p14:creationId xmlns:p14="http://schemas.microsoft.com/office/powerpoint/2010/main" val="294776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6378EE-E779-59AC-8AE1-A0A6AC696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6930"/>
          </a:xfrm>
        </p:spPr>
        <p:txBody>
          <a:bodyPr>
            <a:normAutofit fontScale="90000"/>
          </a:bodyPr>
          <a:lstStyle/>
          <a:p>
            <a:r>
              <a:rPr lang="tr-TR" sz="3600" dirty="0"/>
              <a:t>Örnek: Havalandırma Sistemi (Ornek-4.py)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AAB1C3E-FBE5-E355-0AAE-ACFBF0EF8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4</a:t>
            </a:fld>
            <a:endParaRPr lang="tr-TR" noProof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D59A922-981C-4332-6C02-15852A1F4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80" b="40202"/>
          <a:stretch/>
        </p:blipFill>
        <p:spPr bwMode="auto">
          <a:xfrm>
            <a:off x="965170" y="933450"/>
            <a:ext cx="10674504" cy="27449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8045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232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Örnek-2 ()-</a:t>
            </a:r>
            <a:r>
              <a:rPr lang="tr-TR" sz="4000" dirty="0" err="1"/>
              <a:t>Fuzzy</a:t>
            </a:r>
            <a:r>
              <a:rPr lang="tr-TR" sz="4000" dirty="0"/>
              <a:t> Control </a:t>
            </a:r>
            <a:r>
              <a:rPr lang="tr-TR" sz="4000" dirty="0" err="1"/>
              <a:t>Systems</a:t>
            </a:r>
            <a:endParaRPr lang="tr-TR" sz="4000" dirty="0"/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40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472"/>
            <a:ext cx="10515600" cy="5345296"/>
          </a:xfrm>
        </p:spPr>
        <p:txBody>
          <a:bodyPr>
            <a:noAutofit/>
          </a:bodyPr>
          <a:lstStyle/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aşağıdaki gibi tanımlanabilir: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Antecednets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(Inputs)</a:t>
            </a: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Universe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crisp value range): How good was the service of the wait staff, on a scale of 0 to 10?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Fuzzy set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fuzzy value range): poor, acceptable, amazing</a:t>
            </a: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quality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Universe: How tasty was the food, on a scale of 0 to 10?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Fuzzy set: bad, decent, great</a:t>
            </a: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Consequents (Outputs)</a:t>
            </a: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Universe: How much should we tip, on a scale of 0% to 25%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Fuzzy set: low, medium, high</a:t>
            </a: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519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Örnek-2 ()-</a:t>
            </a:r>
            <a:r>
              <a:rPr lang="tr-TR" sz="4000" dirty="0" err="1"/>
              <a:t>Fuzzy</a:t>
            </a:r>
            <a:r>
              <a:rPr lang="tr-TR" sz="4000" dirty="0"/>
              <a:t> Control </a:t>
            </a:r>
            <a:r>
              <a:rPr lang="tr-TR" sz="4000" dirty="0" err="1"/>
              <a:t>Systems</a:t>
            </a:r>
            <a:endParaRPr lang="tr-TR" sz="4000" dirty="0"/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41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5345296"/>
          </a:xfrm>
        </p:spPr>
        <p:txBody>
          <a:bodyPr>
            <a:noAutofit/>
          </a:bodyPr>
          <a:lstStyle/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service was good or the food quality was good, THEN the tip will be high.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service was average, THEN the tip will be medium.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service was poor and the food quality was poor THEN the tip will be low.</a:t>
            </a: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 tell this controller that I rated: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service as 9.8, and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quality as 6.5,</a:t>
            </a:r>
          </a:p>
          <a:p>
            <a:pPr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would recommend I leave:</a:t>
            </a:r>
          </a:p>
          <a:p>
            <a:pPr lvl="1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20.2% tip.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655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Örnek-2 (Ornek-2.py)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42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534529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tr-T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8E1815E-91A7-8156-2675-10CF22969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41" y="1019709"/>
            <a:ext cx="9703759" cy="570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90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Örnek-2 (Ornek-2.py)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43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B2505-A752-6959-A64F-4ADB0FD1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179"/>
            <a:ext cx="10515600" cy="534529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tr-T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FE452DE-2434-F272-68B2-C280A7A5C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32" y="1110094"/>
            <a:ext cx="9618794" cy="502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25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Örnek-2 (Ornek-2.py)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44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7F0D010C-6764-002C-193B-1EB06BA56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8404" y="238111"/>
            <a:ext cx="4977778" cy="3352381"/>
          </a:xfr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BC72558-5705-FF16-3567-B879EE94C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64" y="67335"/>
            <a:ext cx="5484934" cy="369393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B83CA24D-A1A8-B512-F34F-054835936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822" y="3505619"/>
            <a:ext cx="4977778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40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Örnek-2 (Ornek-2.py)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45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1FA1E8-6A2E-22B5-E8D2-0810C0DFA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BFC16DA-3B19-6502-65A7-85DCB599E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429" y="1299601"/>
            <a:ext cx="7646243" cy="514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8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Örnek-3-Havalandırma Sistemi (Ornek-3.py)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46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1FA1E8-6A2E-22B5-E8D2-0810C0DFA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710"/>
            <a:ext cx="10515600" cy="5157253"/>
          </a:xfrm>
        </p:spPr>
        <p:txBody>
          <a:bodyPr/>
          <a:lstStyle/>
          <a:p>
            <a:r>
              <a:rPr lang="tr-TR" dirty="0"/>
              <a:t>Girişler: </a:t>
            </a:r>
            <a:r>
              <a:rPr lang="tr-TR" b="1" dirty="0"/>
              <a:t>Sıcaklık</a:t>
            </a:r>
          </a:p>
          <a:p>
            <a:r>
              <a:rPr lang="tr-TR" b="1" dirty="0"/>
              <a:t>Evrensel Küme: </a:t>
            </a:r>
            <a:r>
              <a:rPr lang="tr-TR" b="1" dirty="0" err="1"/>
              <a:t>np.arange</a:t>
            </a:r>
            <a:r>
              <a:rPr lang="tr-TR" b="1" dirty="0"/>
              <a:t>(20,81,1)</a:t>
            </a:r>
          </a:p>
          <a:p>
            <a:r>
              <a:rPr lang="tr-TR" b="1" dirty="0" err="1"/>
              <a:t>Low</a:t>
            </a:r>
            <a:r>
              <a:rPr lang="tr-TR" b="1" dirty="0"/>
              <a:t>:[20,25,35,40]</a:t>
            </a:r>
          </a:p>
          <a:p>
            <a:r>
              <a:rPr lang="tr-TR" b="1" dirty="0" err="1"/>
              <a:t>Medium</a:t>
            </a:r>
            <a:r>
              <a:rPr lang="tr-TR" b="1" dirty="0"/>
              <a:t>:[30,42,55,80]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18EA26E-6FCE-F9D2-AF1C-15784862D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5" y="2186343"/>
            <a:ext cx="5422588" cy="36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27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Örnek-3-Havalandırma Sistemi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47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1FA1E8-6A2E-22B5-E8D2-0810C0DFA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710"/>
            <a:ext cx="10515600" cy="5157253"/>
          </a:xfrm>
        </p:spPr>
        <p:txBody>
          <a:bodyPr/>
          <a:lstStyle/>
          <a:p>
            <a:r>
              <a:rPr lang="tr-TR" dirty="0"/>
              <a:t>Girişler: </a:t>
            </a:r>
            <a:r>
              <a:rPr lang="tr-TR" b="1" dirty="0"/>
              <a:t>Sıcaklık Değişimi</a:t>
            </a:r>
          </a:p>
          <a:p>
            <a:r>
              <a:rPr lang="tr-TR" b="1" dirty="0"/>
              <a:t>Evrensel Küme: </a:t>
            </a:r>
            <a:r>
              <a:rPr lang="tr-TR" b="1" dirty="0" err="1"/>
              <a:t>np.arange</a:t>
            </a:r>
            <a:r>
              <a:rPr lang="tr-TR" b="1" dirty="0"/>
              <a:t>(0,6,0.1)</a:t>
            </a:r>
          </a:p>
          <a:p>
            <a:r>
              <a:rPr lang="tr-TR" b="1" dirty="0" err="1"/>
              <a:t>Low</a:t>
            </a:r>
            <a:r>
              <a:rPr lang="tr-TR" b="1" dirty="0"/>
              <a:t>: [0,0.3,1,2]</a:t>
            </a:r>
          </a:p>
          <a:p>
            <a:r>
              <a:rPr lang="tr-TR" b="1" dirty="0" err="1"/>
              <a:t>Medium</a:t>
            </a:r>
            <a:r>
              <a:rPr lang="tr-TR" b="1" dirty="0"/>
              <a:t>: [0.5,1.3,2,3]</a:t>
            </a:r>
          </a:p>
          <a:p>
            <a:r>
              <a:rPr lang="tr-TR" b="1" dirty="0"/>
              <a:t>High:[1,3,4,5]</a:t>
            </a: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3235636-DDA3-7D7B-8F82-DFD3BC96C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625" y="2811884"/>
            <a:ext cx="4901587" cy="33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49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Örnek-3-Havalandırma Sistemi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48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1FA1E8-6A2E-22B5-E8D2-0810C0DFA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710"/>
            <a:ext cx="10515600" cy="5157253"/>
          </a:xfrm>
        </p:spPr>
        <p:txBody>
          <a:bodyPr/>
          <a:lstStyle/>
          <a:p>
            <a:r>
              <a:rPr lang="tr-TR" dirty="0"/>
              <a:t>Çıkış: </a:t>
            </a:r>
            <a:r>
              <a:rPr lang="tr-TR" b="1" dirty="0"/>
              <a:t>Motor Hızı</a:t>
            </a:r>
          </a:p>
          <a:p>
            <a:r>
              <a:rPr lang="tr-TR" b="1" dirty="0"/>
              <a:t>Evrensel Küme: </a:t>
            </a:r>
            <a:r>
              <a:rPr lang="tr-TR" b="1" dirty="0" err="1"/>
              <a:t>np.arange</a:t>
            </a:r>
            <a:r>
              <a:rPr lang="tr-TR" b="1" dirty="0"/>
              <a:t>(100,1001,1)</a:t>
            </a:r>
          </a:p>
          <a:p>
            <a:r>
              <a:rPr lang="tr-TR" b="1" dirty="0" err="1"/>
              <a:t>Slow</a:t>
            </a:r>
            <a:r>
              <a:rPr lang="tr-TR" b="1" dirty="0"/>
              <a:t>: [100,250,350,500]</a:t>
            </a:r>
          </a:p>
          <a:p>
            <a:r>
              <a:rPr lang="tr-TR" b="1" dirty="0" err="1"/>
              <a:t>Medium</a:t>
            </a:r>
            <a:r>
              <a:rPr lang="tr-TR" b="1" dirty="0"/>
              <a:t>: [300,400,500,700]</a:t>
            </a:r>
          </a:p>
          <a:p>
            <a:r>
              <a:rPr lang="tr-TR" b="1" dirty="0" err="1"/>
              <a:t>Fast</a:t>
            </a:r>
            <a:r>
              <a:rPr lang="tr-TR" b="1" dirty="0"/>
              <a:t>:[500,650,750,1000]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523D9E0-E744-C317-7E89-CA6F97DAC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698" y="2615255"/>
            <a:ext cx="5053968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26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Örnek-3-Havalandırma Sistemi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49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1FA1E8-6A2E-22B5-E8D2-0810C0DFA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710"/>
            <a:ext cx="10515600" cy="5157253"/>
          </a:xfrm>
        </p:spPr>
        <p:txBody>
          <a:bodyPr>
            <a:normAutofit lnSpcReduction="10000"/>
          </a:bodyPr>
          <a:lstStyle/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Gerçek Giriş Değerleri:</a:t>
            </a:r>
          </a:p>
          <a:p>
            <a:pPr lvl="1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Sıcaklık:35</a:t>
            </a:r>
          </a:p>
          <a:p>
            <a:pPr lvl="1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Sıcaklık Değişimi:1</a:t>
            </a:r>
          </a:p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Girişlerin Kümelere Üyelik Dereceleri aşağıdaki gibidir</a:t>
            </a:r>
          </a:p>
          <a:p>
            <a:pPr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Üyelik Sıcaklık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1.0</a:t>
            </a:r>
          </a:p>
          <a:p>
            <a:pPr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Üyelik Sıcaklık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0.41</a:t>
            </a:r>
          </a:p>
          <a:p>
            <a:pPr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Üyelik Sıcaklık Değişimi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1.0</a:t>
            </a:r>
          </a:p>
          <a:p>
            <a:pPr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Üyelik Sıcaklık Değişimi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0.625</a:t>
            </a:r>
          </a:p>
          <a:p>
            <a:pPr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Üyelik Sıcaklık Değişimi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</a:t>
            </a:r>
          </a:p>
          <a:p>
            <a:pPr marL="0"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Kurallar</a:t>
            </a:r>
          </a:p>
          <a:p>
            <a:pPr marL="0"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Rule1-&gt;(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 &amp;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sicaklik_degisim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'],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motor_hizi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’])</a:t>
            </a:r>
          </a:p>
          <a:p>
            <a:pPr marL="0"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Rule2-&gt;(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 &amp;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sicaklik_degisim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'],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motor_hizi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’])</a:t>
            </a:r>
          </a:p>
          <a:p>
            <a:pPr marL="0"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Rule3-&gt;(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 &amp;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sicaklik_degisim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'],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motor_hizi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’])</a:t>
            </a:r>
          </a:p>
          <a:p>
            <a:pPr marL="0" lvl="2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Rule4-&gt;(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 &amp;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sicaklik_degisim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'],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motor_hizi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2057445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620"/>
          </a:xfrm>
        </p:spPr>
        <p:txBody>
          <a:bodyPr>
            <a:normAutofit fontScale="90000"/>
          </a:bodyPr>
          <a:lstStyle/>
          <a:p>
            <a:r>
              <a:rPr lang="tr-TR" dirty="0"/>
              <a:t>Kural-1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6"/>
            <a:ext cx="10913918" cy="5200217"/>
          </a:xfrm>
        </p:spPr>
        <p:txBody>
          <a:bodyPr/>
          <a:lstStyle/>
          <a:p>
            <a:r>
              <a:rPr lang="tr-TR" dirty="0" err="1"/>
              <a:t>Sıcaklik</a:t>
            </a:r>
            <a:r>
              <a:rPr lang="tr-TR" dirty="0"/>
              <a:t>=</a:t>
            </a:r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Sıcaklık Değişimi=</a:t>
            </a:r>
            <a:r>
              <a:rPr lang="tr-TR" dirty="0" err="1"/>
              <a:t>Low</a:t>
            </a:r>
            <a:r>
              <a:rPr lang="tr-TR" dirty="0"/>
              <a:t> ise </a:t>
            </a:r>
            <a:r>
              <a:rPr lang="tr-TR" dirty="0" err="1"/>
              <a:t>MotorHızı</a:t>
            </a:r>
            <a:r>
              <a:rPr lang="tr-TR" dirty="0"/>
              <a:t>=</a:t>
            </a:r>
            <a:r>
              <a:rPr lang="tr-TR" dirty="0" err="1"/>
              <a:t>Fast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</a:t>
            </a:fld>
            <a:endParaRPr lang="tr-TR" noProof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5335A3E8-AC6B-BB6A-1576-FE12B64B9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8366"/>
            <a:ext cx="10829925" cy="283845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8CD93307-057F-9EC6-52C6-DB7FC83AA46C}"/>
              </a:ext>
            </a:extLst>
          </p:cNvPr>
          <p:cNvSpPr txBox="1"/>
          <p:nvPr/>
        </p:nvSpPr>
        <p:spPr>
          <a:xfrm>
            <a:off x="7845136" y="3346021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/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1373043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Örnek-3-Havalandırma Sistemi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50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1FA1E8-6A2E-22B5-E8D2-0810C0DFA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710"/>
            <a:ext cx="10515600" cy="5157253"/>
          </a:xfrm>
        </p:spPr>
        <p:txBody>
          <a:bodyPr>
            <a:normAutofit/>
          </a:bodyPr>
          <a:lstStyle/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Yukarıda verilen bilgilere göre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Mamdani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Larsen Çıkarım kullanarak gerekli hesaplamaları yapın.</a:t>
            </a:r>
          </a:p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Durulaştırma için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Centroid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MOM, SOM, LOM ve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Centroid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yöntemlerini ayrı, ayrı kullanın.</a:t>
            </a:r>
          </a:p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programlama dilini kullanarak bu denetleyici sistemini CONTROL kütüphanesini kullanarak kodlayın?</a:t>
            </a:r>
          </a:p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Ödevler kontrol edildikten sonra cevap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github’da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«</a:t>
            </a:r>
            <a:r>
              <a:rPr lang="tr-TR" sz="2400" dirty="0"/>
              <a:t>Ornek-3.py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dosya ismiyle yayınlanacaktır.</a:t>
            </a:r>
          </a:p>
        </p:txBody>
      </p:sp>
    </p:spTree>
    <p:extLst>
      <p:ext uri="{BB962C8B-B14F-4D97-AF65-F5344CB8AC3E}">
        <p14:creationId xmlns:p14="http://schemas.microsoft.com/office/powerpoint/2010/main" val="32217918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89"/>
            <a:ext cx="10515600" cy="61082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sz="4000" dirty="0"/>
              <a:t>Örnek-3-Havalandırma Sistemi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51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1FA1E8-6A2E-22B5-E8D2-0810C0DFA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710"/>
            <a:ext cx="10515600" cy="5157253"/>
          </a:xfrm>
        </p:spPr>
        <p:txBody>
          <a:bodyPr>
            <a:normAutofit/>
          </a:bodyPr>
          <a:lstStyle/>
          <a:p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Centroid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=587.9  olarak hesaplanmalıdır.</a:t>
            </a:r>
          </a:p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Som=650</a:t>
            </a:r>
          </a:p>
          <a:p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Lom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=750</a:t>
            </a:r>
          </a:p>
          <a:p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Mom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=700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A8E324E-F2C1-A4DD-C314-981C2B1D1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34" y="2557463"/>
            <a:ext cx="54673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82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69CF2C-EFDA-0FC6-2A9C-F7D49AFC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92212"/>
            <a:ext cx="10716491" cy="498475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Bitki yetiştirilen serada sıcaklık, hava nemi, ışık şiddeti, toprak nemi, karbondioksit miktarı ve rüzgâr hızı gibi önemli özelliklerin sürekli takip edilmesi gereken unsurlardır. 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Bitkinin iyi yetişmesi için bu unsurlar göz önüne alınmalıdır. 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Serada sıcaklık, hava nemi, ışık şiddeti, toprak nemi, karbondioksit miktarı ve rüzgâr hızı istenilen değerinde tutulması için bilgisayar yardımıyla kontrol edilmesi lazımdır.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52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866755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69CF2C-EFDA-0FC6-2A9C-F7D49AFC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92212"/>
            <a:ext cx="10716491" cy="4984751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Serada giriş parametreleri olarak: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Sıcaklık değeri santigrat derece (ºC), 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Hava nemi yüzde (%), 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Işık şiddeti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lux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Toprak nemi yüzde (%), 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Karbondioksit miktarı ppm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million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ve rüzgâr hızı (m/s)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dır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Çıkış parametreleri ise ısıtma kilowatt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soğutma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micron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gölgeleme santimetre (cm), sulama litre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lt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ışıklandırma (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lux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ve havalandırma derece ( º ) olarak tasarlanmıştır.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53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411110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69CF2C-EFDA-0FC6-2A9C-F7D49AFC5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54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7EFBA3F-F344-6FC1-F1F2-8B2D047E2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434" y="1371599"/>
            <a:ext cx="6537566" cy="53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63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69CF2C-EFDA-0FC6-2A9C-F7D49AFC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9645"/>
            <a:ext cx="10515600" cy="4857318"/>
          </a:xfrm>
        </p:spPr>
        <p:txBody>
          <a:bodyPr>
            <a:normAutofit/>
          </a:bodyPr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tr-TR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iriş ve çıkış değerleri;</a:t>
            </a:r>
          </a:p>
          <a:p>
            <a:pPr lvl="2"/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 Düşük, </a:t>
            </a:r>
          </a:p>
          <a:p>
            <a:pPr lvl="2"/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Düşük, </a:t>
            </a:r>
          </a:p>
          <a:p>
            <a:pPr lvl="2"/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Orta, </a:t>
            </a:r>
          </a:p>
          <a:p>
            <a:pPr lvl="2"/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Yüksek, </a:t>
            </a:r>
          </a:p>
          <a:p>
            <a:pPr lvl="2"/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 Yüksek’tir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55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137042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69CF2C-EFDA-0FC6-2A9C-F7D49AFC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9645"/>
            <a:ext cx="10515600" cy="4857318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Giriş parametreleri ve evrensel kümeler;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tr-TR" sz="2800" b="1" i="0" u="sng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Sıcaklık değeri için evrensel küme [-10…50] ºC değerleri arasındadır.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tr-TR" sz="2800" b="1" i="0" u="sng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Hava Nemi değeri için evrensel küme % [0…100] değerleri arasındadır.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Işık şiddeti değeri için evrensel küme [0…20000] </a:t>
            </a:r>
            <a:r>
              <a:rPr lang="tr-TR" sz="2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lux</a:t>
            </a:r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değerleri arasındadır.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Toprak nemi değeri için evrensel küme % [0…100] değerleri arasındadır.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Karbondioksit miktarı değeri için evrensel küme [0…2000] ppm değerleri arasındadır.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tr-T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Rüzgâr hızı değeri için evrensel küme [0…10] m/s değerleri arasındadır.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56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148134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69CF2C-EFDA-0FC6-2A9C-F7D49AFC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212"/>
            <a:ext cx="10515600" cy="5300663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Çıkış parametresi olarak: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tr-T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Isıtma için evrensel küme [0…6] kilowatt (k/w) değerleri arasındadır.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tr-T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Soğutma için evrensel küme [0…30] </a:t>
            </a:r>
            <a:r>
              <a:rPr lang="tr-TR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micron</a:t>
            </a:r>
            <a:r>
              <a:rPr lang="tr-T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değerleri arasındadır.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Gölgeleme için evrensel küme [0…300] santimetre (cm) değerleri arasındadır.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tr-TR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Sulama değeri evrensel küme [0…50] litre (</a:t>
            </a:r>
            <a:r>
              <a:rPr lang="tr-TR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lt</a:t>
            </a:r>
            <a:r>
              <a:rPr lang="tr-TR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değerleri arasındadır.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tr-TR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Işıklandırma için evrensel küme [0…20000] </a:t>
            </a:r>
            <a:r>
              <a:rPr lang="tr-TR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lux</a:t>
            </a:r>
            <a:r>
              <a:rPr lang="tr-TR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değerleri arasındadır.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tr-TR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Havalandırma için evrensel küme [0…60] derece ( º ) değerleri arasındadır.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57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0988991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69CF2C-EFDA-0FC6-2A9C-F7D49AFC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212"/>
            <a:ext cx="10515600" cy="5300663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 çalışma mantığı, </a:t>
            </a:r>
          </a:p>
          <a:p>
            <a:pPr>
              <a:spcAft>
                <a:spcPts val="1200"/>
              </a:spcAft>
            </a:pPr>
            <a:r>
              <a:rPr lang="tr-TR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Sera içindeki sıcaklık ve hava nemi değerlerinin ısıtma ve soğutmayı, </a:t>
            </a:r>
          </a:p>
          <a:p>
            <a:pPr>
              <a:spcAft>
                <a:spcPts val="1200"/>
              </a:spcAft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Sıcaklık ve ışık şiddeti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gölgelemeyi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spcAft>
                <a:spcPts val="1200"/>
              </a:spcAft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Hava nemi ve toprak nemi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sulamayı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>
              <a:spcAft>
                <a:spcPts val="1200"/>
              </a:spcAft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Işık şiddeti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ışıklandırmayı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spcAft>
                <a:spcPts val="1200"/>
              </a:spcAft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Karbondioksit ve rüzgâr hızı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havalandırmayı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aktif hale getirecektir.</a:t>
            </a:r>
          </a:p>
          <a:p>
            <a:pPr>
              <a:spcAft>
                <a:spcPts val="1200"/>
              </a:spcAft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Yapılan tüm bulanık çıkarımlar için </a:t>
            </a:r>
            <a:r>
              <a:rPr lang="tr-TR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Mamdani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bulanık modelinin kullanımı tercih edilecektir.</a:t>
            </a:r>
          </a:p>
          <a:p>
            <a:pPr>
              <a:spcAft>
                <a:spcPts val="1200"/>
              </a:spcAft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Üyelik fonksiyonu olarak </a:t>
            </a:r>
            <a:r>
              <a:rPr lang="tr-TR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üçgen üyelik fonksiyonu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kullanılacaktır.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58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8756519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59</a:t>
            </a:fld>
            <a:endParaRPr lang="tr-TR" noProof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C8FDC994-911B-058E-A0ED-9C8AA9732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9281"/>
            <a:ext cx="4501355" cy="169200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767AB1B-6FCB-02DB-39F3-167A1E5D0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179" y="1079130"/>
            <a:ext cx="4503154" cy="5580000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74B789B0-9BBF-2953-9A08-7DA3E33BDC6B}"/>
              </a:ext>
            </a:extLst>
          </p:cNvPr>
          <p:cNvSpPr txBox="1"/>
          <p:nvPr/>
        </p:nvSpPr>
        <p:spPr>
          <a:xfrm>
            <a:off x="838200" y="1192212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Sıcaklık için Bulanık Kümeler:</a:t>
            </a: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9D394373-A4E4-0E0B-ADE4-85396E53A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835" y="3288875"/>
            <a:ext cx="4921344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97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620"/>
          </a:xfrm>
        </p:spPr>
        <p:txBody>
          <a:bodyPr>
            <a:normAutofit fontScale="90000"/>
          </a:bodyPr>
          <a:lstStyle/>
          <a:p>
            <a:r>
              <a:rPr lang="tr-TR" dirty="0"/>
              <a:t>Kural-2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6"/>
            <a:ext cx="10913918" cy="5200217"/>
          </a:xfrm>
        </p:spPr>
        <p:txBody>
          <a:bodyPr>
            <a:normAutofit/>
          </a:bodyPr>
          <a:lstStyle/>
          <a:p>
            <a:r>
              <a:rPr lang="tr-TR" sz="2400" dirty="0" err="1"/>
              <a:t>Sıcaklik</a:t>
            </a:r>
            <a:r>
              <a:rPr lang="tr-TR" sz="2400" dirty="0"/>
              <a:t>=</a:t>
            </a:r>
            <a:r>
              <a:rPr lang="tr-TR" sz="2400" dirty="0" err="1"/>
              <a:t>Medium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Sıcaklık Değişimi=</a:t>
            </a:r>
            <a:r>
              <a:rPr lang="tr-TR" sz="2400" dirty="0" err="1"/>
              <a:t>Medium</a:t>
            </a:r>
            <a:r>
              <a:rPr lang="tr-TR" sz="2400" dirty="0"/>
              <a:t> ise </a:t>
            </a:r>
            <a:r>
              <a:rPr lang="tr-TR" sz="2400" dirty="0" err="1"/>
              <a:t>MotorHızı</a:t>
            </a:r>
            <a:r>
              <a:rPr lang="tr-TR" sz="2400" dirty="0"/>
              <a:t>=</a:t>
            </a:r>
            <a:r>
              <a:rPr lang="tr-TR" sz="2400" dirty="0" err="1"/>
              <a:t>Slow</a:t>
            </a:r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</a:t>
            </a:fld>
            <a:endParaRPr lang="tr-TR" noProof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89D1AC07-FD3C-D442-EBDA-B1AF00DA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789834"/>
            <a:ext cx="9915525" cy="2571750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19862061-4643-5AB9-DA95-14F47E32D7A3}"/>
              </a:ext>
            </a:extLst>
          </p:cNvPr>
          <p:cNvSpPr txBox="1"/>
          <p:nvPr/>
        </p:nvSpPr>
        <p:spPr>
          <a:xfrm>
            <a:off x="3460173" y="365774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/>
              <a:t>SLOW</a:t>
            </a:r>
          </a:p>
        </p:txBody>
      </p:sp>
    </p:spTree>
    <p:extLst>
      <p:ext uri="{BB962C8B-B14F-4D97-AF65-F5344CB8AC3E}">
        <p14:creationId xmlns:p14="http://schemas.microsoft.com/office/powerpoint/2010/main" val="3662465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60</a:t>
            </a:fld>
            <a:endParaRPr lang="tr-TR" noProof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4B789B0-9BBF-2953-9A08-7DA3E33BDC6B}"/>
              </a:ext>
            </a:extLst>
          </p:cNvPr>
          <p:cNvSpPr txBox="1"/>
          <p:nvPr/>
        </p:nvSpPr>
        <p:spPr>
          <a:xfrm>
            <a:off x="838200" y="1192212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Nem için Bulanık Kümeler: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BC17227-C554-6E58-D369-C9F5959F3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85" y="1823171"/>
            <a:ext cx="3806047" cy="2160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6DFED48-B621-0F22-B902-6825ACEBD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673" y="1557731"/>
            <a:ext cx="3470925" cy="32400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C2D625D-93F2-D8B2-A1BB-3D5E2B1E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402" y="3877914"/>
            <a:ext cx="4742015" cy="2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451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61</a:t>
            </a:fld>
            <a:endParaRPr lang="tr-TR" noProof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4B789B0-9BBF-2953-9A08-7DA3E33BDC6B}"/>
              </a:ext>
            </a:extLst>
          </p:cNvPr>
          <p:cNvSpPr txBox="1"/>
          <p:nvPr/>
        </p:nvSpPr>
        <p:spPr>
          <a:xfrm>
            <a:off x="838200" y="1192212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Isıtma Çıkışı için Bulanık Kümeler: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7488BC6-735B-DDF9-9CE2-0C907CB7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657" y="3589475"/>
            <a:ext cx="5140505" cy="3132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70171D5-2331-189D-D560-8B0EA4036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21" y="1742419"/>
            <a:ext cx="4295775" cy="464820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1844D896-CAAA-A38E-FBF9-111B1F85F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341" y="961475"/>
            <a:ext cx="4295138" cy="2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22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62</a:t>
            </a:fld>
            <a:endParaRPr lang="tr-TR" noProof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4B789B0-9BBF-2953-9A08-7DA3E33BDC6B}"/>
              </a:ext>
            </a:extLst>
          </p:cNvPr>
          <p:cNvSpPr txBox="1"/>
          <p:nvPr/>
        </p:nvSpPr>
        <p:spPr>
          <a:xfrm>
            <a:off x="838200" y="1192212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Soğutma Çıkışı için Bulanık Kümeler: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BBF2645-9B6E-CDF9-C0CA-45C0418D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008" y="3632462"/>
            <a:ext cx="4298792" cy="2916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59D7B35C-2207-6048-73F3-3B16B05E7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49" y="2178627"/>
            <a:ext cx="4236287" cy="36360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1147D67-964A-1426-FCBE-95F61FF78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366" y="968462"/>
            <a:ext cx="4084262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346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63</a:t>
            </a:fld>
            <a:endParaRPr lang="tr-TR" noProof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4B789B0-9BBF-2953-9A08-7DA3E33BDC6B}"/>
              </a:ext>
            </a:extLst>
          </p:cNvPr>
          <p:cNvSpPr txBox="1"/>
          <p:nvPr/>
        </p:nvSpPr>
        <p:spPr>
          <a:xfrm>
            <a:off x="1077190" y="1201304"/>
            <a:ext cx="10373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Sıcaklık ve Hava nemi giriş </a:t>
            </a:r>
            <a:r>
              <a:rPr lang="tr-T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Isıtma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çıkış değişkeni için kurallar.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902D65E-9898-61BB-27C8-C71CAC081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083" y="1715432"/>
            <a:ext cx="7378047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083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64</a:t>
            </a:fld>
            <a:endParaRPr lang="tr-TR" noProof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4B789B0-9BBF-2953-9A08-7DA3E33BDC6B}"/>
              </a:ext>
            </a:extLst>
          </p:cNvPr>
          <p:cNvSpPr txBox="1"/>
          <p:nvPr/>
        </p:nvSpPr>
        <p:spPr>
          <a:xfrm>
            <a:off x="1077190" y="1201304"/>
            <a:ext cx="10373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Sıcaklık ve Hava nemi giriş Soğutma çıkış değişkeni için kurallar.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0F30B7E-EC8F-3EB5-77A6-2046D5F0F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853" y="1676350"/>
            <a:ext cx="757354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196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1CE22-4847-9EC7-050D-71D618E3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87"/>
          </a:xfrm>
        </p:spPr>
        <p:txBody>
          <a:bodyPr>
            <a:noAutofit/>
          </a:bodyPr>
          <a:lstStyle/>
          <a:p>
            <a:pPr algn="ctr"/>
            <a:r>
              <a:rPr lang="tr-TR" sz="3200" dirty="0"/>
              <a:t>SERADA BULANIK KONTROL UYGULAMALARI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1BF961-6239-37CC-390A-72F5933E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65</a:t>
            </a:fld>
            <a:endParaRPr lang="tr-TR" noProof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4B789B0-9BBF-2953-9A08-7DA3E33BDC6B}"/>
              </a:ext>
            </a:extLst>
          </p:cNvPr>
          <p:cNvSpPr txBox="1"/>
          <p:nvPr/>
        </p:nvSpPr>
        <p:spPr>
          <a:xfrm>
            <a:off x="1077190" y="1201304"/>
            <a:ext cx="10373591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Sera içinde sıcaklık 5 ºC ve hava nemi oranı % 21 olsun. Bu durumda ısıtma çıkış değeri için seraya verilen ısı kaç </a:t>
            </a:r>
            <a:r>
              <a:rPr lang="tr-T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kilowat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olacaktır?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Sera içinde sıcaklık 44 ºC ve hava nemi oranı % 63 olsun. Bu durumda soğutma çıkış değeri ne olacaktır?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kodunu </a:t>
            </a:r>
            <a:r>
              <a:rPr lang="tr-T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Skfuzzy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</a:t>
            </a:r>
            <a:r>
              <a:rPr lang="tr-T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Skfuzzy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Control kütüphanesini kullanarak kodlayın. Sorularda istenen Isı 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Soğutma çıkış değerlerini hesaplayın?</a:t>
            </a:r>
          </a:p>
        </p:txBody>
      </p:sp>
    </p:spTree>
    <p:extLst>
      <p:ext uri="{BB962C8B-B14F-4D97-AF65-F5344CB8AC3E}">
        <p14:creationId xmlns:p14="http://schemas.microsoft.com/office/powerpoint/2010/main" val="30412508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ayt Numarası Yer Tutucusu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tr-TR" smtClean="0"/>
              <a:pPr rtl="0"/>
              <a:t>66</a:t>
            </a:fld>
            <a:endParaRPr lang="tr-TR"/>
          </a:p>
        </p:txBody>
      </p:sp>
      <p:sp>
        <p:nvSpPr>
          <p:cNvPr id="23" name="Alt Bilgi Yer Tutucusu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dirty="0"/>
              <a:t>Bulanık Mantık</a:t>
            </a:r>
          </a:p>
        </p:txBody>
      </p:sp>
      <p:pic>
        <p:nvPicPr>
          <p:cNvPr id="9" name="Resim Yer Tutucusu 8" descr="gün batımı sırasında dağlar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Resim Yer Tutucusu 10" descr="gün batımı sırasında dağlar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Başlık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/>
              <a:t>SORULAR…</a:t>
            </a:r>
          </a:p>
        </p:txBody>
      </p:sp>
      <p:pic>
        <p:nvPicPr>
          <p:cNvPr id="15" name="Resim Yer Tutucusu 14" descr="alacakaranlık gökyüzünün altındaki dağlar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Resim Yer Tutucusu 12" descr="şafaktan hemen önce, karanlık gökyüzünün altındaki dağlar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699"/>
            <a:ext cx="10515600" cy="610821"/>
          </a:xfrm>
        </p:spPr>
        <p:txBody>
          <a:bodyPr rtlCol="0">
            <a:noAutofit/>
          </a:bodyPr>
          <a:lstStyle/>
          <a:p>
            <a:pPr algn="ctr" rtl="0"/>
            <a:r>
              <a:rPr lang="tr-TR" sz="2800" dirty="0"/>
              <a:t>Kaynakça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tr-TR" b="1" cap="all" spc="100" smtClean="0">
                <a:solidFill>
                  <a:schemeClr val="accent2"/>
                </a:solidFill>
              </a:rPr>
              <a:t>67</a:t>
            </a:fld>
            <a:endParaRPr lang="tr-TR" b="1" cap="all" spc="100" dirty="0">
              <a:solidFill>
                <a:schemeClr val="accent2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93522BE1-E6EE-F54D-32F4-40BA2DCC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5520"/>
            <a:ext cx="10515600" cy="5633392"/>
          </a:xfrm>
        </p:spPr>
        <p:txBody>
          <a:bodyPr>
            <a:normAutofit fontScale="85000" lnSpcReduction="10000"/>
          </a:bodyPr>
          <a:lstStyle/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</a:rPr>
              <a:t>Bay, Ö. F., Bulanık Mantık Ders Notları, Gazi Üniversitesi, Teknoloji Fakültesi.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</a:rPr>
              <a:t>Elmas, Ç., 2003a, “Bulanık Mantık Denetleyiciler”, Seçkin Yayıncılık, 1. Baskı, Ankara, Türkiye.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</a:rPr>
              <a:t>Baykal, N.,, Timur Beyan: Bulanık Mantık İlke ve Temelleri, Ankara, Bıçaklar Kitabevi, 2004, s.9.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</a:rPr>
              <a:t>ÇOBANOĞLU, B., Ders Notları, http://www.cobanoglu.fws1.com/bulanik.htm 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</a:rPr>
              <a:t>Sen, Z., Modern Mantık, _</a:t>
            </a:r>
            <a:r>
              <a:rPr lang="tr-TR" sz="2200" dirty="0" err="1">
                <a:latin typeface="Times New Roman" panose="02020603050405020304" pitchFamily="18" charset="0"/>
              </a:rPr>
              <a:t>stanbul</a:t>
            </a:r>
            <a:r>
              <a:rPr lang="tr-TR" sz="2200" dirty="0">
                <a:latin typeface="Times New Roman" panose="02020603050405020304" pitchFamily="18" charset="0"/>
              </a:rPr>
              <a:t>, Bilge Kültür Sanat Yayıncılık,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 err="1">
                <a:latin typeface="Times New Roman" panose="02020603050405020304" pitchFamily="18" charset="0"/>
              </a:rPr>
              <a:t>Daş</a:t>
            </a:r>
            <a:r>
              <a:rPr lang="tr-TR" sz="2200" dirty="0">
                <a:latin typeface="Times New Roman" panose="02020603050405020304" pitchFamily="18" charset="0"/>
              </a:rPr>
              <a:t>, İ., 2003. Matematikte Bulanık Sayılar. (Yüksek Lisans Tezi), Yıldız Teknik 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</a:rPr>
              <a:t>Üniversitesi Fen Bilimleri Enstitüsü, İstanbul.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</a:rPr>
              <a:t>https://websitem.karatekin.edu.tr/user_files/zafercivelek/files/20190216_187604f5aaae4f89be554bbd63451325.pdf</a:t>
            </a: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  <a:hlinkClick r:id="rId3"/>
              </a:rPr>
              <a:t>https://medium.com/deep-learning-turkiye/python-ile-bulan%C4%B1k-mant%C4%B1k-modellemesi-74459dc27308</a:t>
            </a:r>
            <a:endParaRPr lang="tr-TR" sz="2200" dirty="0">
              <a:latin typeface="Times New Roman" panose="02020603050405020304" pitchFamily="18" charset="0"/>
            </a:endParaRP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>
                <a:latin typeface="Times New Roman" panose="02020603050405020304" pitchFamily="18" charset="0"/>
                <a:hlinkClick r:id="rId4"/>
              </a:rPr>
              <a:t>https://guraysonugur.aku.edu.tr/wp-content/uploads/sites/11/2018/02/BMK-Ders-2.pdf</a:t>
            </a:r>
            <a:endParaRPr lang="tr-TR" sz="2200" dirty="0">
              <a:latin typeface="Times New Roman" panose="02020603050405020304" pitchFamily="18" charset="0"/>
            </a:endParaRPr>
          </a:p>
          <a:p>
            <a:pPr marL="342900" lvl="1" indent="-342900" algn="just">
              <a:lnSpc>
                <a:spcPts val="2800"/>
              </a:lnSpc>
              <a:spcBef>
                <a:spcPts val="0"/>
              </a:spcBef>
              <a:spcAft>
                <a:spcPts val="600"/>
              </a:spcAft>
            </a:pPr>
            <a:r>
              <a:rPr lang="tr-TR" sz="2200" dirty="0" err="1">
                <a:latin typeface="Times New Roman" panose="02020603050405020304" pitchFamily="18" charset="0"/>
              </a:rPr>
              <a:t>Ödük</a:t>
            </a:r>
            <a:r>
              <a:rPr lang="tr-TR" sz="2200" dirty="0">
                <a:latin typeface="Times New Roman" panose="02020603050405020304" pitchFamily="18" charset="0"/>
              </a:rPr>
              <a:t>, M.N., Bulanık Mantık Yöntemi Ve Uygulamaları, 2019.</a:t>
            </a:r>
          </a:p>
          <a:p>
            <a:pPr marL="0" lvl="1" indent="0" algn="ctr">
              <a:lnSpc>
                <a:spcPts val="28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tr-TR" sz="2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365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620"/>
          </a:xfrm>
        </p:spPr>
        <p:txBody>
          <a:bodyPr>
            <a:normAutofit fontScale="90000"/>
          </a:bodyPr>
          <a:lstStyle/>
          <a:p>
            <a:r>
              <a:rPr lang="tr-TR" dirty="0"/>
              <a:t>Kural-3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6"/>
            <a:ext cx="10913918" cy="5200217"/>
          </a:xfrm>
        </p:spPr>
        <p:txBody>
          <a:bodyPr>
            <a:normAutofit/>
          </a:bodyPr>
          <a:lstStyle/>
          <a:p>
            <a:r>
              <a:rPr lang="tr-TR" sz="2400" dirty="0" err="1"/>
              <a:t>Sıcaklik</a:t>
            </a:r>
            <a:r>
              <a:rPr lang="tr-TR" sz="2400" dirty="0"/>
              <a:t>=</a:t>
            </a:r>
            <a:r>
              <a:rPr lang="tr-TR" sz="2400" dirty="0" err="1"/>
              <a:t>Low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Sıcaklık Değişimi=</a:t>
            </a:r>
            <a:r>
              <a:rPr lang="tr-TR" sz="2400" dirty="0" err="1"/>
              <a:t>Medium</a:t>
            </a:r>
            <a:r>
              <a:rPr lang="tr-TR" sz="2400" dirty="0"/>
              <a:t> ise </a:t>
            </a:r>
            <a:r>
              <a:rPr lang="tr-TR" sz="2400" dirty="0" err="1"/>
              <a:t>MotorHızı</a:t>
            </a:r>
            <a:r>
              <a:rPr lang="tr-TR" sz="2400" dirty="0"/>
              <a:t>=</a:t>
            </a:r>
            <a:r>
              <a:rPr lang="tr-TR" sz="2400" dirty="0" err="1"/>
              <a:t>Fast</a:t>
            </a:r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7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395ED3C-F437-C5D0-4AE3-8BBC9E7C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50" y="1804555"/>
            <a:ext cx="10854266" cy="282979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DA6B03B6-4BAA-CEF4-97F9-1C4590D15A32}"/>
              </a:ext>
            </a:extLst>
          </p:cNvPr>
          <p:cNvSpPr txBox="1"/>
          <p:nvPr/>
        </p:nvSpPr>
        <p:spPr>
          <a:xfrm>
            <a:off x="7865918" y="3576854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/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4270921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53ED3A1C-B4B2-6043-132B-5D82265F8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2105025"/>
            <a:ext cx="9972675" cy="264795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620"/>
          </a:xfrm>
        </p:spPr>
        <p:txBody>
          <a:bodyPr>
            <a:normAutofit fontScale="90000"/>
          </a:bodyPr>
          <a:lstStyle/>
          <a:p>
            <a:r>
              <a:rPr lang="tr-TR" dirty="0"/>
              <a:t>Kural-4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6"/>
            <a:ext cx="10913918" cy="5200217"/>
          </a:xfrm>
        </p:spPr>
        <p:txBody>
          <a:bodyPr>
            <a:normAutofit/>
          </a:bodyPr>
          <a:lstStyle/>
          <a:p>
            <a:r>
              <a:rPr lang="tr-TR" sz="2400" dirty="0" err="1"/>
              <a:t>Sıcaklik</a:t>
            </a:r>
            <a:r>
              <a:rPr lang="tr-TR" sz="2400" dirty="0"/>
              <a:t>=</a:t>
            </a:r>
            <a:r>
              <a:rPr lang="tr-TR" sz="2400" dirty="0" err="1"/>
              <a:t>Medium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Sıcaklık Değişimi=</a:t>
            </a:r>
            <a:r>
              <a:rPr lang="tr-TR" sz="2400" dirty="0" err="1"/>
              <a:t>Low</a:t>
            </a:r>
            <a:r>
              <a:rPr lang="tr-TR" sz="2400" dirty="0"/>
              <a:t> ise </a:t>
            </a:r>
            <a:r>
              <a:rPr lang="tr-TR" sz="2400" dirty="0" err="1"/>
              <a:t>MotorHızı</a:t>
            </a:r>
            <a:r>
              <a:rPr lang="tr-TR" sz="2400" dirty="0"/>
              <a:t>=</a:t>
            </a:r>
            <a:r>
              <a:rPr lang="tr-TR" sz="2400" dirty="0" err="1"/>
              <a:t>Medium</a:t>
            </a:r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8</a:t>
            </a:fld>
            <a:endParaRPr lang="tr-TR" noProof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DA6B03B6-4BAA-CEF4-97F9-1C4590D15A32}"/>
              </a:ext>
            </a:extLst>
          </p:cNvPr>
          <p:cNvSpPr txBox="1"/>
          <p:nvPr/>
        </p:nvSpPr>
        <p:spPr>
          <a:xfrm>
            <a:off x="5006494" y="4002880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/>
              <a:t>MEDIUM</a:t>
            </a:r>
          </a:p>
        </p:txBody>
      </p:sp>
    </p:spTree>
    <p:extLst>
      <p:ext uri="{BB962C8B-B14F-4D97-AF65-F5344CB8AC3E}">
        <p14:creationId xmlns:p14="http://schemas.microsoft.com/office/powerpoint/2010/main" val="1996904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5B81D6-0A59-95FC-70F5-9C87F045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86"/>
            <a:ext cx="10515600" cy="6116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 err="1"/>
              <a:t>Max</a:t>
            </a:r>
            <a:r>
              <a:rPr lang="tr-TR" dirty="0"/>
              <a:t> İle Birleştirme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A82D2B-E7B6-60D6-D538-C47ED53A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747"/>
            <a:ext cx="10913918" cy="5164280"/>
          </a:xfrm>
        </p:spPr>
        <p:txBody>
          <a:bodyPr>
            <a:normAutofit/>
          </a:bodyPr>
          <a:lstStyle/>
          <a:p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55062AB-0802-D525-E325-44E874BF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tr-TR" noProof="0" smtClean="0"/>
              <a:t>9</a:t>
            </a:fld>
            <a:endParaRPr lang="tr-TR" noProof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133C759-7D32-F080-2B41-D8B38974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8" y="716973"/>
            <a:ext cx="5219509" cy="13680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DB1A119-5FF1-1F59-EFCE-5412CD296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7" y="2192973"/>
            <a:ext cx="5274400" cy="1368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6E4080E-1571-C621-9D9A-0AA7FF539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79" y="3723603"/>
            <a:ext cx="5247257" cy="136800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800509F2-9B1B-4EED-AEE5-887D45CA5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31" y="5223414"/>
            <a:ext cx="5152144" cy="13680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7FA5937-B40C-38B1-F12E-A85A747894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853"/>
          <a:stretch/>
        </p:blipFill>
        <p:spPr bwMode="auto">
          <a:xfrm>
            <a:off x="5408047" y="1967193"/>
            <a:ext cx="6743065" cy="35128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4807199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5_TF89338750_Win32.potx" id="{7F167A53-1BFB-47B1-B18D-80965C855A21}" vid="{3E5DCE5D-3C45-4BA8-AE8E-27C7B8135B92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{B9600D50-79FC-4702-97E9-0C6F6FCBBC9D}tf89338750_win32</Template>
  <TotalTime>10686</TotalTime>
  <Words>1876</Words>
  <Application>Microsoft Office PowerPoint</Application>
  <PresentationFormat>Geniş ekran</PresentationFormat>
  <Paragraphs>335</Paragraphs>
  <Slides>67</Slides>
  <Notes>30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67</vt:i4>
      </vt:variant>
    </vt:vector>
  </HeadingPairs>
  <TitlesOfParts>
    <vt:vector size="72" baseType="lpstr">
      <vt:lpstr>Arial</vt:lpstr>
      <vt:lpstr>Calibri</vt:lpstr>
      <vt:lpstr>Times New Roman</vt:lpstr>
      <vt:lpstr>Univers</vt:lpstr>
      <vt:lpstr>GradientUnivers</vt:lpstr>
      <vt:lpstr>BULANIK MANTIK</vt:lpstr>
      <vt:lpstr>Bölüm 6 : ÖRNEKLER</vt:lpstr>
      <vt:lpstr>Örnek-4: Havalandırma Sistemi (Ornek-4.py)</vt:lpstr>
      <vt:lpstr>Örnek: Havalandırma Sistemi (Ornek-4.py)</vt:lpstr>
      <vt:lpstr>Kural-1</vt:lpstr>
      <vt:lpstr>Kural-2</vt:lpstr>
      <vt:lpstr>Kural-3</vt:lpstr>
      <vt:lpstr>Kural-4</vt:lpstr>
      <vt:lpstr>Max İle Birleştirme</vt:lpstr>
      <vt:lpstr>Durulaştırma</vt:lpstr>
      <vt:lpstr>Durulaştırma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Örnek-4 Kodlar</vt:lpstr>
      <vt:lpstr>PowerPoint Sunusu</vt:lpstr>
      <vt:lpstr>Örnek-1-Ornek1.py (https://github.com/akaraci/Bulanik_Mantik)</vt:lpstr>
      <vt:lpstr>Örnek-1</vt:lpstr>
      <vt:lpstr>Örnek-1</vt:lpstr>
      <vt:lpstr>Örnek-1</vt:lpstr>
      <vt:lpstr>Örnek-1-Python Kodları (Ornek1.py)</vt:lpstr>
      <vt:lpstr>Örnek-1-Python Kodları (Ornek1.py)</vt:lpstr>
      <vt:lpstr>Örnek-1-Python Kodları (Ornek1.py)</vt:lpstr>
      <vt:lpstr>Örnek-1-Python Kodları (Ornek1.py)</vt:lpstr>
      <vt:lpstr>Örnek-1-Python Kodları (Ornek1.py)</vt:lpstr>
      <vt:lpstr>Örnek-1-Python Kodları (Ornek1.py)</vt:lpstr>
      <vt:lpstr>Örnek-1-Python Kodları (Ornek1.py)</vt:lpstr>
      <vt:lpstr>Örnek-1-Python Kodları (Ornek1_defuzzyfication_example) (İnceleyelim)</vt:lpstr>
      <vt:lpstr>Örnek-1 (Ödev)</vt:lpstr>
      <vt:lpstr>Örnek-2 ()</vt:lpstr>
      <vt:lpstr>Örnek-2 ()-Fuzzy Control Systems</vt:lpstr>
      <vt:lpstr>Örnek-2 ()-Fuzzy Control Systems</vt:lpstr>
      <vt:lpstr>Örnek-2 (Ornek-2.py)</vt:lpstr>
      <vt:lpstr>Örnek-2 (Ornek-2.py)</vt:lpstr>
      <vt:lpstr>Örnek-2 (Ornek-2.py)</vt:lpstr>
      <vt:lpstr>Örnek-2 (Ornek-2.py)</vt:lpstr>
      <vt:lpstr>Örnek-3-Havalandırma Sistemi (Ornek-3.py)</vt:lpstr>
      <vt:lpstr>Örnek-3-Havalandırma Sistemi</vt:lpstr>
      <vt:lpstr>Örnek-3-Havalandırma Sistemi</vt:lpstr>
      <vt:lpstr>Örnek-3-Havalandırma Sistemi</vt:lpstr>
      <vt:lpstr>Örnek-3-Havalandırma Sistemi</vt:lpstr>
      <vt:lpstr>Örnek-3-Havalandırma Sistemi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SERADA BULANIK KONTROL UYGULAMALARI</vt:lpstr>
      <vt:lpstr>SORULAR…</vt:lpstr>
      <vt:lpstr>Kaynakça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BULANIK MANTIK</dc:title>
  <dc:creator>Abdulkadir Karacı</dc:creator>
  <cp:lastModifiedBy>Abdulkadir Karacı</cp:lastModifiedBy>
  <cp:revision>509</cp:revision>
  <dcterms:created xsi:type="dcterms:W3CDTF">2022-09-22T13:24:45Z</dcterms:created>
  <dcterms:modified xsi:type="dcterms:W3CDTF">2023-12-19T09:54:51Z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